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</p:sldMasterIdLst>
  <p:notesMasterIdLst>
    <p:notesMasterId r:id="rId12"/>
  </p:notesMasterIdLst>
  <p:sldIdLst>
    <p:sldId id="256" r:id="rId2"/>
    <p:sldId id="270" r:id="rId3"/>
    <p:sldId id="267" r:id="rId4"/>
    <p:sldId id="259" r:id="rId5"/>
    <p:sldId id="290" r:id="rId6"/>
    <p:sldId id="282" r:id="rId7"/>
    <p:sldId id="292" r:id="rId8"/>
    <p:sldId id="293" r:id="rId9"/>
    <p:sldId id="285" r:id="rId10"/>
    <p:sldId id="29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DEAC-C2BD-4298-9F80-594ABE8AA23D}" type="datetimeFigureOut">
              <a:rPr lang="ru-RU" smtClean="0"/>
              <a:pPr/>
              <a:t>15.01.2019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CB7A7-592F-4356-942F-DC5D7A308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6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B14AF-D76D-490F-BD32-EC6522A2A565}" type="datetime1">
              <a:rPr lang="ru-RU" smtClean="0"/>
              <a:pPr/>
              <a:t>15.01.2019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992E-354A-4154-A791-82BD39A07D11}" type="datetime1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3516-041F-4CC7-9A42-F28A3132E9A2}" type="datetime1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57582-26C2-4143-9C44-D0D78E356BFB}" type="datetime1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4A19-3A96-49AC-AC11-BADCAF7BB3D6}" type="datetime1">
              <a:rPr lang="ru-RU" smtClean="0"/>
              <a:pPr/>
              <a:t>15.01.2019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3214-E09C-4A53-BE2A-6859CC393A72}" type="datetime1">
              <a:rPr lang="ru-RU" smtClean="0"/>
              <a:pPr/>
              <a:t>15.01.2019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E90EC-D216-401A-8D32-FBB2327012F8}" type="datetime1">
              <a:rPr lang="ru-RU" smtClean="0"/>
              <a:pPr/>
              <a:t>15.01.2019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A6881-CC77-414E-9AF1-3871A5C23151}" type="datetime1">
              <a:rPr lang="ru-RU" smtClean="0"/>
              <a:pPr/>
              <a:t>15.01.2019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0BA3-5A7C-4C2C-9DD1-1D3A620B9E02}" type="datetime1">
              <a:rPr lang="ru-RU" smtClean="0"/>
              <a:pPr/>
              <a:t>15.01.2019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78C29-7510-4F7A-9498-778AE7AB0930}" type="datetime1">
              <a:rPr lang="ru-RU" smtClean="0"/>
              <a:pPr/>
              <a:t>15.01.2019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2C28-FFD9-4B7D-8C1F-29340F0CD92D}" type="datetime1">
              <a:rPr lang="ru-RU" smtClean="0"/>
              <a:pPr/>
              <a:t>15.01.2019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2ECFD22-71D0-4CBA-9E12-F8533BE08871}" type="datetime1">
              <a:rPr lang="ru-RU" smtClean="0"/>
              <a:pPr/>
              <a:t>15.01.2019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440093"/>
            <a:ext cx="7272808" cy="5703551"/>
          </a:xfrm>
        </p:spPr>
        <p:txBody>
          <a:bodyPr>
            <a:normAutofit fontScale="90000"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3100" b="1" i="1" dirty="0" smtClean="0">
                <a:solidFill>
                  <a:srgbClr val="0070C0"/>
                </a:solidFill>
                <a:latin typeface="Georgia" pitchFamily="18" charset="0"/>
              </a:rPr>
              <a:t>Краткая презентация  </a:t>
            </a:r>
            <a:br>
              <a:rPr lang="ru-RU" sz="3100" b="1" i="1" dirty="0" smtClean="0">
                <a:solidFill>
                  <a:srgbClr val="0070C0"/>
                </a:solidFill>
                <a:latin typeface="Georgia" pitchFamily="18" charset="0"/>
              </a:rPr>
            </a:br>
            <a:r>
              <a:rPr lang="ru-RU" sz="3100" b="1" i="1" dirty="0" smtClean="0">
                <a:solidFill>
                  <a:srgbClr val="0070C0"/>
                </a:solidFill>
                <a:latin typeface="Georgia" pitchFamily="18" charset="0"/>
              </a:rPr>
              <a:t>Образовательной программы</a:t>
            </a:r>
            <a:br>
              <a:rPr lang="ru-RU" sz="3100" b="1" i="1" dirty="0" smtClean="0">
                <a:solidFill>
                  <a:srgbClr val="0070C0"/>
                </a:solidFill>
                <a:latin typeface="Georgia" pitchFamily="18" charset="0"/>
              </a:rPr>
            </a:br>
            <a:r>
              <a:rPr lang="ru-RU" sz="3100" b="1" i="1" dirty="0" smtClean="0">
                <a:solidFill>
                  <a:srgbClr val="0070C0"/>
                </a:solidFill>
                <a:latin typeface="Georgia" pitchFamily="18" charset="0"/>
                <a:cs typeface="Times New Roman" pitchFamily="18" charset="0"/>
              </a:rPr>
              <a:t>Муниципального бюджетного учреждения </a:t>
            </a:r>
            <a:br>
              <a:rPr lang="ru-RU" sz="3100" b="1" i="1" dirty="0" smtClean="0">
                <a:solidFill>
                  <a:srgbClr val="0070C0"/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0070C0"/>
                </a:solidFill>
                <a:latin typeface="Georgia" pitchFamily="18" charset="0"/>
                <a:cs typeface="Times New Roman" pitchFamily="18" charset="0"/>
              </a:rPr>
              <a:t>дополнительного </a:t>
            </a:r>
            <a:r>
              <a:rPr lang="ru-RU" sz="3100" b="1" i="1" dirty="0">
                <a:solidFill>
                  <a:srgbClr val="0070C0"/>
                </a:solidFill>
                <a:latin typeface="Georgia" pitchFamily="18" charset="0"/>
                <a:cs typeface="Times New Roman" pitchFamily="18" charset="0"/>
              </a:rPr>
              <a:t>образования</a:t>
            </a:r>
            <a:br>
              <a:rPr lang="ru-RU" sz="3100" b="1" i="1" dirty="0">
                <a:solidFill>
                  <a:srgbClr val="0070C0"/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3100" b="1" i="1" dirty="0">
                <a:solidFill>
                  <a:srgbClr val="0070C0"/>
                </a:solidFill>
                <a:latin typeface="Georgia" pitchFamily="18" charset="0"/>
                <a:cs typeface="Times New Roman" pitchFamily="18" charset="0"/>
              </a:rPr>
              <a:t>«Дом детского </a:t>
            </a:r>
            <a:r>
              <a:rPr lang="ru-RU" sz="3100" b="1" i="1" dirty="0" smtClean="0">
                <a:solidFill>
                  <a:srgbClr val="0070C0"/>
                </a:solidFill>
                <a:latin typeface="Georgia" pitchFamily="18" charset="0"/>
                <a:cs typeface="Times New Roman" pitchFamily="18" charset="0"/>
              </a:rPr>
              <a:t>творчества</a:t>
            </a:r>
            <a:br>
              <a:rPr lang="ru-RU" sz="3100" b="1" i="1" dirty="0" smtClean="0">
                <a:solidFill>
                  <a:srgbClr val="0070C0"/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0070C0"/>
                </a:solidFill>
                <a:latin typeface="Georgia" pitchFamily="18" charset="0"/>
                <a:cs typeface="Times New Roman" pitchFamily="18" charset="0"/>
              </a:rPr>
              <a:t>«</a:t>
            </a:r>
            <a:r>
              <a:rPr lang="ru-RU" sz="3100" b="1" i="1" dirty="0">
                <a:solidFill>
                  <a:srgbClr val="0070C0"/>
                </a:solidFill>
                <a:latin typeface="Georgia" pitchFamily="18" charset="0"/>
                <a:cs typeface="Times New Roman" pitchFamily="18" charset="0"/>
              </a:rPr>
              <a:t>Радуга талантов»</a:t>
            </a:r>
            <a:br>
              <a:rPr lang="ru-RU" sz="3100" b="1" i="1" dirty="0">
                <a:solidFill>
                  <a:srgbClr val="0070C0"/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3100" b="1" i="1" dirty="0" err="1">
                <a:solidFill>
                  <a:srgbClr val="0070C0"/>
                </a:solidFill>
                <a:latin typeface="Georgia" pitchFamily="18" charset="0"/>
                <a:cs typeface="Times New Roman" pitchFamily="18" charset="0"/>
              </a:rPr>
              <a:t>Агрызского</a:t>
            </a:r>
            <a:r>
              <a:rPr lang="ru-RU" sz="3100" b="1" i="1" dirty="0">
                <a:solidFill>
                  <a:srgbClr val="0070C0"/>
                </a:solidFill>
                <a:latin typeface="Georgia" pitchFamily="18" charset="0"/>
                <a:cs typeface="Times New Roman" pitchFamily="18" charset="0"/>
              </a:rPr>
              <a:t>  муниципального района </a:t>
            </a:r>
            <a:r>
              <a:rPr lang="ru-RU" sz="3100" b="1" i="1" dirty="0" smtClean="0">
                <a:solidFill>
                  <a:srgbClr val="0070C0"/>
                </a:solidFill>
                <a:latin typeface="Georgia" pitchFamily="18" charset="0"/>
                <a:cs typeface="Times New Roman" pitchFamily="18" charset="0"/>
              </a:rPr>
              <a:t>Республики Татарстан</a:t>
            </a:r>
            <a:r>
              <a:rPr lang="ru-RU" sz="3100" b="1" i="1" dirty="0">
                <a:solidFill>
                  <a:srgbClr val="0070C0"/>
                </a:solidFill>
                <a:latin typeface="Georgia" pitchFamily="18" charset="0"/>
                <a:cs typeface="Times New Roman" pitchFamily="18" charset="0"/>
              </a:rPr>
              <a:t/>
            </a:r>
            <a:br>
              <a:rPr lang="ru-RU" sz="3100" b="1" i="1" dirty="0">
                <a:solidFill>
                  <a:srgbClr val="0070C0"/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3100" b="1" i="1" dirty="0" smtClean="0">
                <a:solidFill>
                  <a:srgbClr val="0070C0"/>
                </a:solidFill>
                <a:latin typeface="Georgia" pitchFamily="18" charset="0"/>
              </a:rPr>
              <a:t>на 2018-2019 уч. год</a:t>
            </a:r>
            <a:br>
              <a:rPr lang="ru-RU" sz="3100" b="1" i="1" dirty="0" smtClean="0">
                <a:solidFill>
                  <a:srgbClr val="0070C0"/>
                </a:solidFill>
                <a:latin typeface="Georgia" pitchFamily="18" charset="0"/>
              </a:rPr>
            </a:br>
            <a: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1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87127" y="440093"/>
            <a:ext cx="4069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548680"/>
            <a:ext cx="7498080" cy="547260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Занятия детей в МБУ ДО ДДТ «Радуга талантов» проводятся в любой день недели, включая воскресные дни и каникулярное время. Занятия  начинаются не ранее 8.00 и заканчиваются не позднее 20.00  ( до 16 лет), 21.00 (16-18 лет)</a:t>
            </a:r>
          </a:p>
          <a:p>
            <a:pPr marL="82296" indent="0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Расписание занятий в МБУ ДО ДДТ «Радуга талантов» составляются с учетом того, что они (занятия) являются дополнительной нагрузкой к обязательной учебной работе детей и подростков в школе. Между занятиями в школе и посещением МБУ ДО ДДТ «Радуга талантов» предусмотрен перерыв для отдыха не менее часа. Продолжительность занятий , как правило, не превышает 2 академических часа: 2 занятия по 20-40 минут с 10 минутным перерывом, в зависимости от возраста учащегося.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образовательном процессе педагогами используются различные формы проведения занятий: теоретические (лекции, беседы, рассказ),практические (конкурсы, соревнования), игровые (развивающие, комбинированные (работа над проектами, учебно-тренировочные сборы).  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571480"/>
            <a:ext cx="7643866" cy="5214974"/>
          </a:xfrm>
        </p:spPr>
        <p:txBody>
          <a:bodyPr>
            <a:noAutofit/>
          </a:bodyPr>
          <a:lstStyle/>
          <a:p>
            <a:pPr eaLnBrk="0" hangingPunct="0">
              <a:tabLst>
                <a:tab pos="3819525" algn="l"/>
              </a:tabLst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Полное название: </a:t>
            </a: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Образовательная программа муниципального бюджетного учреждения дополнительного образования «Дом детского творчества «Радуга талантов» </a:t>
            </a:r>
            <a:r>
              <a:rPr lang="ru-RU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Агрызского</a:t>
            </a: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  муниципального района </a:t>
            </a:r>
            <a:b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  <a:b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Сокращённое название: </a:t>
            </a: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МБУ ДО ДДТ «Радуга талантов»</a:t>
            </a:r>
            <a:b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Срок реализации: </a:t>
            </a: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2018-2019 учебный год</a:t>
            </a:r>
            <a:b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/>
                <a:latin typeface="Times New Roman" pitchFamily="18" charset="0"/>
                <a:cs typeface="Times New Roman" pitchFamily="18" charset="0"/>
              </a:rPr>
              <a:t>Ориентирована на детей в возрасте от 5 до 18 лет.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5500726" cy="6715148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071538" y="0"/>
            <a:ext cx="8072462" cy="6643710"/>
          </a:xfrm>
        </p:spPr>
        <p:txBody>
          <a:bodyPr numCol="2">
            <a:noAutofit/>
          </a:bodyPr>
          <a:lstStyle/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Нормативно-правовая основа деятельности образовательной организации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Конституция РФ;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Конвенция ООН о правах ребенка;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Федеральный закон от 29.12.2012 № 273-ФЗ "Об образовании в Российской Федерации";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Закон «Об основных гарантиях прав ребенка в Российской Федерации»; 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Национальная доктрина образования в Российской Федерации на период до 2025 года;  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Национальная образовательная инициатива «Наша новая школа»; 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Указ Президента РФ «Об основных направлениях молодежной политики»;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Федеральный закон от 24.06.1999 № 120-ФЗ «Об основах системы профилактики безнадзорности и правонарушений несовершеннолетних»;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Решение Коллегии Министерства образования Российской Федерации от 18.01.2000 № ½ «О повышении роли системы дополнительного образования в работе с детьми с ограниченными возможностями здоровья»;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Письмо Министерства образования Российской Федерации от 18.06.2003г.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Ms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28-02-484/16 «Требования к содержанию и оформлению образовательных программ дополнительного образования детей»;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Письмо Министерства образования и науки Российской Федерации от 11.12.2006 г. № 06-1844 «О примерных требованиях, к программам дополнительного образования детей»;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Приказ Министерства образования и науки РФ от 29.08.2013 г №1008 «Порядок организации и осуществления образовательной деятельности по дополнительным общеобразовательным программам»;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Распоряжение Правительства Российской Федерации от 04.09.2014г №1726-р «Концепция развития дополнительного образования детей»;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Постановление Главного государственного санитарного врача Российской Федерации от 04.07.2014г №41 г.Москва «Об утверждении СанПин2.4.4.3172-14 «Санитарно-эпидемиологические требования к устройству, содержанию и организации режима работы образовательных организаций дополнительного образования детей»;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Устав МБУ ДО ДДТ «Радуга талантов»;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Рабочие образовательные программы педагогов МБУ ДО ДДТ «Радуга талантов»;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Положение о рабочей образовательной программе МБУ ДО ДДТ «Радуга талантов».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образовательной</a:t>
            </a: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  <a:ea typeface="Bodoni MT"/>
              </a:rPr>
              <a:t> программы:</a:t>
            </a:r>
            <a:endParaRPr lang="ru-RU" sz="32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071538" y="1071546"/>
            <a:ext cx="7858180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образовательной программы: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и развитие творческих способностей учащихся;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удовлетворение индивидуальных потребностей учащихся в занятиях физической культурой и спортом;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культуры здорового и безопасного образа жизни, укрепление здоровья учащихся;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обеспечение духовно-нравственного, гражданско-патриотического, военно-патриотического, трудового воспитания учащихся;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выявление, развитие и поддержку талантливых учащихся, а также лиц, проявивших выдающиеся способности;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и обеспечение необходимых условий для личностного развития, укрепление здоровья, профессионального самоопределения и творческого труда учащихся;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социализацию и адаптацию учащихся к жизни в обществе;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общей культуры учащихся;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удовлетворение иных образовательных потребностей и интересов учащихся, не противоречащих законодательству Российской Федерации, осуществляемых за пределами федеральных государственных образовательных стандартов и федеральных государственных требований.</a:t>
            </a: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  <a:tabLst>
                <a:tab pos="527050" algn="l"/>
                <a:tab pos="809625" algn="l"/>
              </a:tabLst>
            </a:pPr>
            <a:endParaRPr lang="ru-RU" sz="2000" dirty="0" smtClean="0"/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7050" algn="l"/>
                <a:tab pos="80962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357422" y="32861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000100" y="0"/>
            <a:ext cx="792961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образовательной программы</a:t>
            </a:r>
            <a:endPara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-формирование общей культуры личности учащихся на основе усвоения минимума содержания образовательных программ, их адаптация к жизни в обществе, 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-создание основы для осознанного выбора и последующего освоения профессиональных образовательных программ, 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-воспитание гражданственности, трудолюбия, уважения к правам и свободам человека, любви к окружающей природе, Родине, семье,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здорового образа жизни;</a:t>
            </a:r>
          </a:p>
          <a:p>
            <a:endParaRPr lang="ru-RU" dirty="0"/>
          </a:p>
        </p:txBody>
      </p:sp>
      <p:sp>
        <p:nvSpPr>
          <p:cNvPr id="26628" name="AutoShape 4" descr="ÐÐ°ÑÑÐ¸Ð½ÐºÐ¸ Ð¿Ð¾ Ð·Ð°Ð¿ÑÐ¾ÑÑ ÑÐ¸ÑÑÐ½Ð¾Ðº Ð´ÐµÑÐµÐ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30" name="AutoShape 6" descr="ÐÐ°ÑÑÐ¸Ð½ÐºÐ¸ Ð¿Ð¾ Ð·Ð°Ð¿ÑÐ¾ÑÑ ÑÐ¸ÑÑÐ½Ð¾Ðº Ð´ÐµÑÐµÐ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31" name="Picture 7" descr="C:\Users\Работа\Desktop\kartin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4643446"/>
            <a:ext cx="7507616" cy="178592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099" y="214290"/>
            <a:ext cx="7751947" cy="21346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</a:rPr>
              <a:t>МБУ ДО ДДТ «Радуга талантов» –многопрофильное учреждение ,реализующее дополнительные общеразвивающие (общеобразовательные) программы по 6 направленностям: :</a:t>
            </a: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131310" y="2635331"/>
            <a:ext cx="3643338" cy="1039666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i="1" dirty="0" err="1" smtClean="0"/>
              <a:t>Физкультурно</a:t>
            </a:r>
            <a:r>
              <a:rPr lang="ru-RU" sz="2000" b="1" i="1" dirty="0" smtClean="0"/>
              <a:t> - спортивное</a:t>
            </a:r>
            <a:endParaRPr lang="ru-RU" sz="2000" b="1" i="1" dirty="0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364088" y="5598866"/>
            <a:ext cx="3387959" cy="122396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i="1" dirty="0"/>
              <a:t>Художественно-</a:t>
            </a:r>
          </a:p>
          <a:p>
            <a:pPr algn="ctr"/>
            <a:r>
              <a:rPr lang="ru-RU" sz="2000" b="1" i="1" dirty="0"/>
              <a:t>эстетическое </a:t>
            </a:r>
          </a:p>
          <a:p>
            <a:pPr algn="ctr"/>
            <a:endParaRPr lang="ru-RU" sz="2400" b="1" dirty="0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220072" y="4003508"/>
            <a:ext cx="3446469" cy="1214446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 </a:t>
            </a:r>
            <a:r>
              <a:rPr lang="ru-RU" sz="2000" b="1" i="1" dirty="0" err="1" smtClean="0"/>
              <a:t>Туристско</a:t>
            </a:r>
            <a:r>
              <a:rPr lang="ru-RU" sz="2000" b="1" i="1" dirty="0" smtClean="0"/>
              <a:t> - краеведческое</a:t>
            </a:r>
            <a:endParaRPr lang="ru-RU" sz="2000" b="1" i="1" dirty="0"/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1232734" y="5559729"/>
            <a:ext cx="3643338" cy="128588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i="1" dirty="0" smtClean="0"/>
              <a:t>Техническое</a:t>
            </a:r>
            <a:endParaRPr lang="ru-RU" sz="2000" b="1" i="1" dirty="0"/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1131310" y="4006968"/>
            <a:ext cx="3643338" cy="122079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i="1" dirty="0" smtClean="0"/>
              <a:t>Социально-педагогическое</a:t>
            </a:r>
            <a:r>
              <a:rPr lang="ru-RU" sz="2400" b="1" dirty="0" smtClean="0"/>
              <a:t> </a:t>
            </a:r>
            <a:endParaRPr lang="ru-RU" sz="2400" b="1" dirty="0"/>
          </a:p>
        </p:txBody>
      </p:sp>
      <p:cxnSp>
        <p:nvCxnSpPr>
          <p:cNvPr id="24590" name="AutoShape 14"/>
          <p:cNvCxnSpPr>
            <a:cxnSpLocks noChangeShapeType="1"/>
            <a:stCxn id="24580" idx="2"/>
            <a:endCxn id="24580" idx="2"/>
          </p:cNvCxnSpPr>
          <p:nvPr/>
        </p:nvCxnSpPr>
        <p:spPr bwMode="auto">
          <a:xfrm>
            <a:off x="2952979" y="3674997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sp>
        <p:nvSpPr>
          <p:cNvPr id="28" name="Rectangle 8"/>
          <p:cNvSpPr>
            <a:spLocks noChangeArrowheads="1"/>
          </p:cNvSpPr>
          <p:nvPr/>
        </p:nvSpPr>
        <p:spPr bwMode="auto">
          <a:xfrm>
            <a:off x="5220072" y="2635331"/>
            <a:ext cx="3446469" cy="106245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i="1" dirty="0" smtClean="0"/>
              <a:t>Естественно - научное</a:t>
            </a:r>
            <a:endParaRPr lang="ru-RU" sz="2000" b="1" i="1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214290"/>
            <a:ext cx="7498080" cy="621510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Физкультурно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– спортивное направление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ставит целью укрепление здоровья и закаливание организма, использование упражнений для коррекции физического развития; привитие интереса к занятиям физкультурой, повышение физической и функциональной подготовленности; укрепление опорно-двигательного аппарата; освоение различных упражнений; определение возможной спортивной специализации.</a:t>
            </a:r>
          </a:p>
          <a:p>
            <a:pPr marL="82296" indent="0"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направление  -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одействует развитию воображения и фантазии, пространственного мышления, колористического восприятия,  способствует раскрытию творческого потенциала личности, вносит вклад в процесс формирования эстетической культуры ребёнка, его эмоциональной отзывчивости. Приобретая практические умения и навыки в области художественного творчества, дети получают возможность удовлетворить потребность в созидании, реализовать желание создавать нечто новое своими силами. </a:t>
            </a:r>
          </a:p>
          <a:p>
            <a:pPr algn="just"/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Естественно – научное направление.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Занятия помогают воспитаннику  принимать продуманные, а не скоропалительные решения, научиться анализировать всё, что происходит вокруг, и делать выводы. Это возможно только при условии, что он умеет работать с информацией об объектах, явлениях и процессах окружающего мира, привлекая, если надо, современные технические средства, в том числе компьютер.</a:t>
            </a:r>
          </a:p>
          <a:p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14290"/>
            <a:ext cx="7498080" cy="6239046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Социально-педагогическое направление- 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чащиеся должны понимать, что для успешного становления выпускника общеобразовательного учреждения в жизни, в профессиональной сфере ему необходимо не только обладать определенными знаниями, умением применить эти знания на практике, но и осознавать потенциал своей социальной активности, его востребованность и значимость, уметь конструктивно выстраивать отношения с окружающими, быть ориентированным на результат.</a:t>
            </a:r>
          </a:p>
          <a:p>
            <a:pPr algn="just"/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Туристско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– краеведческое направление</a:t>
            </a:r>
          </a:p>
          <a:p>
            <a:pPr marL="82296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уризм и краеведение являются одним из приоритетных направлений в воспитательной работе. Он воспитывает у подрастающего поколения чувство патриотизма, бережного отношения к природному и культурному наследию родного края, совершенствованию нравственного и физического воспитания личности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2296" indent="0" algn="just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Техническое направление-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программа разработана с учетом современных образовательных технологий и ставит перед собой основную педагогическую цель – непрерывный рост личности учащихся, развитие и расширение у них творческих способностей средствами уникального искусства моделирования.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14290"/>
            <a:ext cx="8286808" cy="5429288"/>
          </a:xfrm>
        </p:spPr>
        <p:txBody>
          <a:bodyPr>
            <a:normAutofit fontScale="25000" lnSpcReduction="20000"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В 2018-2019 учебном году учебный план МБУ ДО ДДТ «Радуга талантов» включает дополнительные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общеразвивающие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программы . Программы модифицированные, разработаны в соответствии с Примерными требованиями к программам дополнительного образования детей, изложенными в письме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Российской Федерации, Департамента молодежной политики, воспитания и социальной защиты детей от 11 декабря 2006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г.№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06-1844;, адаптированы к условиям МБУ ДО ДДТ «Радуга талантов» и приняты педагогическим советом МБУ ДО ДДТ «Радуга талантов».</a:t>
            </a: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   Дополнительные общеобразовательные программы реализуются в полном объеме согласно учебному плану и годовому календарному графику.</a:t>
            </a: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    Реализуемые образовательные программы, предусмотренные учебным планом, обеспечивают полноту всего образовательного процесса обучающихся различных групп, создавая содержательную и технологическую преемственность этапов обучения.</a:t>
            </a:r>
          </a:p>
          <a:p>
            <a:r>
              <a:rPr lang="ru-RU" sz="7200" b="1" i="1" dirty="0" smtClean="0"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дополнительных образовательных программ соответствует:</a:t>
            </a:r>
          </a:p>
          <a:p>
            <a:pPr lvl="0"/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достижениям мировой культуры, российским традициям;</a:t>
            </a:r>
          </a:p>
          <a:p>
            <a:pPr lvl="0"/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направленностям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дополнительных программ;</a:t>
            </a:r>
          </a:p>
          <a:p>
            <a:pPr lvl="0"/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современным образовательным технологиям, отраженным в принципах обучения</a:t>
            </a:r>
          </a:p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индивидуальности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, доступности, преемственности,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результативности.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758</TotalTime>
  <Words>860</Words>
  <Application>Microsoft Office PowerPoint</Application>
  <PresentationFormat>Экран (4:3)</PresentationFormat>
  <Paragraphs>77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Bodoni MT</vt:lpstr>
      <vt:lpstr>Calibri</vt:lpstr>
      <vt:lpstr>Corbel</vt:lpstr>
      <vt:lpstr>Georgia</vt:lpstr>
      <vt:lpstr>Gill Sans MT</vt:lpstr>
      <vt:lpstr>Times New Roman</vt:lpstr>
      <vt:lpstr>Verdana</vt:lpstr>
      <vt:lpstr>Wingdings 2</vt:lpstr>
      <vt:lpstr>Солнцестояние</vt:lpstr>
      <vt:lpstr> Краткая презентация   Образовательной программы Муниципального бюджетного учреждения  дополнительного образования «Дом детского творчества «Радуга талантов» Агрызского  муниципального района Республики Татарстан на 2018-2019 уч. год  </vt:lpstr>
      <vt:lpstr>Полное название:   Образовательная программа муниципального бюджетного учреждения дополнительного образования «Дом детского творчества «Радуга талантов» Агрызского  муниципального района  Республики Татарстан   Сокращённое название:  МБУ ДО ДДТ «Радуга талантов»  Срок реализации:  2018-2019 учебный год Ориентирована на детей в возрасте от 5 до 18 лет. </vt:lpstr>
      <vt:lpstr> </vt:lpstr>
      <vt:lpstr>Цель образовательной программы:</vt:lpstr>
      <vt:lpstr>Презентация PowerPoint</vt:lpstr>
      <vt:lpstr>МБУ ДО ДДТ «Радуга талантов» –многопрофильное учреждение ,реализующее дополнительные общеразвивающие (общеобразовательные) программы по 6 направленностям: :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Сорокина Лариса</cp:lastModifiedBy>
  <cp:revision>156</cp:revision>
  <dcterms:created xsi:type="dcterms:W3CDTF">2013-12-24T12:41:12Z</dcterms:created>
  <dcterms:modified xsi:type="dcterms:W3CDTF">2019-01-15T14:18:52Z</dcterms:modified>
</cp:coreProperties>
</file>